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Nuni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bc91aaa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bc91aaa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bc91aaa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bc91aaa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cbcef0a1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cbcef0a1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cd8606d5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cd8606d5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cbcef0a1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cbcef0a1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cd8606d5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cd8606d5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cbcef0a1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cbcef0a1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cd8606d5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cd8606d5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cd9cedbc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cd9cedbc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cd9cedbc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cd9cedbc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cd8606ce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cd8606ce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cbcef0a1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cbcef0a1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cbcef0a1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cbcef0a1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cbcef0a1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cbcef0a1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cbcef0a1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cbcef0a1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77eea216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f77eea216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77eea216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77eea216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cbcef0a1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cbcef0a1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77eea216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77eea216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cbcef0a1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cbcef0a1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cbcef0a1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cbcef0a1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cbcef0a1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cbcef0a1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cbcef0a1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cbcef0a1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e2df54c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e2df54c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cbcef0a1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cbcef0a1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cd8606d5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cd8606d56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cbcef0a1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cbcef0a1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cd8606d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cd8606d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cbcef0a1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cbcef0a1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cd8606ce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cd8606ce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drive.google.com/file/d/1jbvvQvfHhFS0z1zxwrZWNyCptiAotXqg/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www.youtube.com/watch?v=hFqVaKXQXNw" TargetMode="External"/><Relationship Id="rId4" Type="http://schemas.openxmlformats.org/officeDocument/2006/relationships/image" Target="../media/image5.jp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www.youtube.com/watch?v=jeRTyOd2HeA" TargetMode="Externa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drive.google.com/file/d/1FAJ3pXMGahpnWrD_NZEcn7v9NHP7E_6V/view"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www.youtube.com/watch?v=RctixtGRgY4" TargetMode="Externa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drive.google.com/file/d/1bIqxeiBmeiDlMolyd1xbFCYjbOAGo1un/view"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www.youtube.com/watch?v=6i3sy9jTCr0" TargetMode="Externa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drive.google.com/file/d/1G_U77ILZ2gTftGQytaEUttJBS8LU2VD5/view"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www.youtube.com/watch?v=9ucBJGmBTEA" TargetMode="Externa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drive.google.com/file/d/1FJGC31DgGTHloV2VAEIOwsV2PTqr0TCW/view" TargetMode="Externa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drive.google.com/file/d/1S1LYHDpV81lJL20yT7R729fwITA3Kxna/view" TargetMode="Externa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www.youtube.com/watch?v=-kCtg6uQ7tQ" TargetMode="External"/><Relationship Id="rId4"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drive.google.com/file/d/1QR593NVrL165MecQ0_vsqjQ2J92ovHCQ/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drive.google.com/file/d/17_EQGCRV8lddBOwEMvjt6Ps_LD3jSow4/view"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youtube.com/watch?v=RctixtGRgY4" TargetMode="Externa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Indoors Introduction &amp; Basics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Coach notes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333150" y="29885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Side stack</a:t>
            </a:r>
            <a:endParaRPr/>
          </a:p>
        </p:txBody>
      </p:sp>
      <p:sp>
        <p:nvSpPr>
          <p:cNvPr id="189" name="Google Shape;189;p22"/>
          <p:cNvSpPr txBox="1"/>
          <p:nvPr>
            <p:ph idx="1" type="body"/>
          </p:nvPr>
        </p:nvSpPr>
        <p:spPr>
          <a:xfrm>
            <a:off x="333150" y="891425"/>
            <a:ext cx="2534100" cy="340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A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 name="Shape 193"/>
        <p:cNvGrpSpPr/>
        <p:nvPr/>
      </p:nvGrpSpPr>
      <p:grpSpPr>
        <a:xfrm>
          <a:off x="0" y="0"/>
          <a:ext cx="0" cy="0"/>
          <a:chOff x="0" y="0"/>
          <a:chExt cx="0" cy="0"/>
        </a:xfrm>
      </p:grpSpPr>
      <p:sp>
        <p:nvSpPr>
          <p:cNvPr id="194" name="Google Shape;194;p23"/>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*Video showing </a:t>
            </a:r>
            <a:r>
              <a:rPr lang="en-GB"/>
              <a:t>side stack </a:t>
            </a:r>
            <a:r>
              <a:rPr lang="en-GB"/>
              <a:t>working 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160500" y="166700"/>
            <a:ext cx="3709200" cy="6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Iso/Weave</a:t>
            </a:r>
            <a:endParaRPr/>
          </a:p>
        </p:txBody>
      </p:sp>
      <p:sp>
        <p:nvSpPr>
          <p:cNvPr id="200" name="Google Shape;200;p24"/>
          <p:cNvSpPr txBox="1"/>
          <p:nvPr>
            <p:ph idx="1" type="body"/>
          </p:nvPr>
        </p:nvSpPr>
        <p:spPr>
          <a:xfrm>
            <a:off x="150900" y="602775"/>
            <a:ext cx="2716500" cy="41823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3 players out the endzone running the weave, 2 in. </a:t>
            </a:r>
            <a:endParaRPr/>
          </a:p>
          <a:p>
            <a:pPr indent="-311150" lvl="0" marL="457200" rtl="0" algn="l">
              <a:spcBef>
                <a:spcPts val="0"/>
              </a:spcBef>
              <a:spcAft>
                <a:spcPts val="0"/>
              </a:spcAft>
              <a:buSzPts val="1300"/>
              <a:buChar char="●"/>
            </a:pPr>
            <a:r>
              <a:rPr lang="en-GB"/>
              <a:t>Dump/Up-line/Cross-pitch. Keep cutting through those 3 points.</a:t>
            </a:r>
            <a:endParaRPr/>
          </a:p>
          <a:p>
            <a:pPr indent="-311150" lvl="0" marL="457200" rtl="0" algn="l">
              <a:spcBef>
                <a:spcPts val="0"/>
              </a:spcBef>
              <a:spcAft>
                <a:spcPts val="0"/>
              </a:spcAft>
              <a:buSzPts val="1300"/>
              <a:buChar char="●"/>
            </a:pPr>
            <a:r>
              <a:rPr lang="en-GB"/>
              <a:t>Always be looking for the disc when cutting.</a:t>
            </a:r>
            <a:endParaRPr/>
          </a:p>
          <a:p>
            <a:pPr indent="-311150" lvl="0" marL="457200" rtl="0" algn="l">
              <a:spcBef>
                <a:spcPts val="0"/>
              </a:spcBef>
              <a:spcAft>
                <a:spcPts val="0"/>
              </a:spcAft>
              <a:buSzPts val="1300"/>
              <a:buChar char="●"/>
            </a:pPr>
            <a:r>
              <a:rPr lang="en-GB"/>
              <a:t>Progress up the pitch and then try to isolate someone in the endzone.</a:t>
            </a:r>
            <a:endParaRPr/>
          </a:p>
          <a:p>
            <a:pPr indent="-311150" lvl="0" marL="457200" rtl="0" algn="l">
              <a:spcBef>
                <a:spcPts val="0"/>
              </a:spcBef>
              <a:spcAft>
                <a:spcPts val="0"/>
              </a:spcAft>
              <a:buSzPts val="1300"/>
              <a:buChar char="●"/>
            </a:pPr>
            <a:r>
              <a:rPr lang="en-GB"/>
              <a:t>Stay structured. Take the overhead, </a:t>
            </a:r>
            <a:r>
              <a:rPr lang="en-GB"/>
              <a:t>cross</a:t>
            </a:r>
            <a:r>
              <a:rPr lang="en-GB"/>
              <a:t>-pitch shot if it’s on quickly. If it’s not a 90% shot then keep running the weave.</a:t>
            </a:r>
            <a:endParaRPr/>
          </a:p>
          <a:p>
            <a:pPr indent="-311150" lvl="0" marL="457200" rtl="0" algn="l">
              <a:spcBef>
                <a:spcPts val="0"/>
              </a:spcBef>
              <a:spcAft>
                <a:spcPts val="0"/>
              </a:spcAft>
              <a:buSzPts val="1300"/>
              <a:buChar char="●"/>
            </a:pPr>
            <a:r>
              <a:rPr lang="en-GB"/>
              <a:t>When you’re setting up as the Iso give yourself as much space on the break side as possible</a:t>
            </a:r>
            <a:endParaRPr/>
          </a:p>
        </p:txBody>
      </p:sp>
      <p:pic>
        <p:nvPicPr>
          <p:cNvPr id="201" name="Google Shape;201;p24" title="RPReplay_Final1635602535.mp4">
            <a:hlinkClick r:id="rId3"/>
          </p:cNvPr>
          <p:cNvPicPr preferRelativeResize="0"/>
          <p:nvPr/>
        </p:nvPicPr>
        <p:blipFill>
          <a:blip r:embed="rId4">
            <a:alphaModFix/>
          </a:blip>
          <a:stretch>
            <a:fillRect/>
          </a:stretch>
        </p:blipFill>
        <p:spPr>
          <a:xfrm>
            <a:off x="2958525" y="319100"/>
            <a:ext cx="5915776" cy="3169150"/>
          </a:xfrm>
          <a:prstGeom prst="rect">
            <a:avLst/>
          </a:prstGeom>
          <a:noFill/>
          <a:ln>
            <a:noFill/>
          </a:ln>
        </p:spPr>
      </p:pic>
      <p:sp>
        <p:nvSpPr>
          <p:cNvPr id="202" name="Google Shape;202;p24"/>
          <p:cNvSpPr txBox="1"/>
          <p:nvPr/>
        </p:nvSpPr>
        <p:spPr>
          <a:xfrm>
            <a:off x="4391475" y="3446425"/>
            <a:ext cx="4536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chemeClr val="dk2"/>
                </a:solidFill>
                <a:latin typeface="Calibri"/>
                <a:ea typeface="Calibri"/>
                <a:cs typeface="Calibri"/>
                <a:sym typeface="Calibri"/>
              </a:rPr>
              <a:t>https://www.ultiplays.com/shares/3mB20oXq0ESV4NrMOn9N</a:t>
            </a:r>
            <a:endParaRPr sz="1300">
              <a:solidFill>
                <a:schemeClr val="dk2"/>
              </a:solidFill>
              <a:latin typeface="Calibri"/>
              <a:ea typeface="Calibri"/>
              <a:cs typeface="Calibri"/>
              <a:sym typeface="Calibri"/>
            </a:endParaRPr>
          </a:p>
        </p:txBody>
      </p:sp>
      <p:sp>
        <p:nvSpPr>
          <p:cNvPr id="203" name="Google Shape;203;p24"/>
          <p:cNvSpPr txBox="1"/>
          <p:nvPr>
            <p:ph idx="1" type="body"/>
          </p:nvPr>
        </p:nvSpPr>
        <p:spPr>
          <a:xfrm>
            <a:off x="4294200" y="3985200"/>
            <a:ext cx="4536900" cy="90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An offence that relies upon capable handlers, throws into space and sprinting well-timed cuts.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idx="1" type="body"/>
          </p:nvPr>
        </p:nvSpPr>
        <p:spPr>
          <a:xfrm>
            <a:off x="871725" y="4582250"/>
            <a:ext cx="8486400" cy="526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GB"/>
              <a:t>Very clean example. Taking the easy shots. Hitting the overheads when needed and isolating the endzone player when needed</a:t>
            </a:r>
            <a:endParaRPr/>
          </a:p>
        </p:txBody>
      </p:sp>
      <p:pic>
        <p:nvPicPr>
          <p:cNvPr descr="Mixed Indoor Regionals 2019&#10;Loughborough 1 v Sheffield 1&#10;Semi Final" id="209" name="Google Shape;209;p25" title="UXIR 2019: Loughborough 1 v Sheffield 1 (Semi Final)">
            <a:hlinkClick r:id="rId3"/>
          </p:cNvPr>
          <p:cNvPicPr preferRelativeResize="0"/>
          <p:nvPr/>
        </p:nvPicPr>
        <p:blipFill>
          <a:blip r:embed="rId4">
            <a:alphaModFix/>
          </a:blip>
          <a:stretch>
            <a:fillRect/>
          </a:stretch>
        </p:blipFill>
        <p:spPr>
          <a:xfrm>
            <a:off x="2729716" y="324525"/>
            <a:ext cx="6350234" cy="3968900"/>
          </a:xfrm>
          <a:prstGeom prst="rect">
            <a:avLst/>
          </a:prstGeom>
          <a:noFill/>
          <a:ln>
            <a:noFill/>
          </a:ln>
        </p:spPr>
      </p:pic>
      <p:pic>
        <p:nvPicPr>
          <p:cNvPr id="210" name="Google Shape;210;p25"/>
          <p:cNvPicPr preferRelativeResize="0"/>
          <p:nvPr/>
        </p:nvPicPr>
        <p:blipFill rotWithShape="1">
          <a:blip r:embed="rId5">
            <a:alphaModFix/>
          </a:blip>
          <a:srcRect b="0" l="4229" r="4211" t="0"/>
          <a:stretch/>
        </p:blipFill>
        <p:spPr>
          <a:xfrm>
            <a:off x="56725" y="1117013"/>
            <a:ext cx="2673000" cy="3061876"/>
          </a:xfrm>
          <a:prstGeom prst="rect">
            <a:avLst/>
          </a:prstGeom>
          <a:noFill/>
          <a:ln>
            <a:noFill/>
          </a:ln>
        </p:spPr>
      </p:pic>
      <p:sp>
        <p:nvSpPr>
          <p:cNvPr id="211" name="Google Shape;211;p25"/>
          <p:cNvSpPr txBox="1"/>
          <p:nvPr>
            <p:ph idx="1" type="body"/>
          </p:nvPr>
        </p:nvSpPr>
        <p:spPr>
          <a:xfrm>
            <a:off x="234375" y="537150"/>
            <a:ext cx="84864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ISO guide: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222950" y="239275"/>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Against a zone</a:t>
            </a:r>
            <a:endParaRPr/>
          </a:p>
        </p:txBody>
      </p:sp>
      <p:sp>
        <p:nvSpPr>
          <p:cNvPr id="217" name="Google Shape;217;p26"/>
          <p:cNvSpPr txBox="1"/>
          <p:nvPr>
            <p:ph idx="1" type="body"/>
          </p:nvPr>
        </p:nvSpPr>
        <p:spPr>
          <a:xfrm>
            <a:off x="274900" y="814475"/>
            <a:ext cx="3819600" cy="3981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When the opposition sets up a </a:t>
            </a:r>
            <a:r>
              <a:rPr lang="en-GB"/>
              <a:t>defensive zone it is to break up your running set plays and force you to throw many smart passes.</a:t>
            </a:r>
            <a:endParaRPr/>
          </a:p>
          <a:p>
            <a:pPr indent="-311150" lvl="0" marL="457200" rtl="0" algn="l">
              <a:spcBef>
                <a:spcPts val="0"/>
              </a:spcBef>
              <a:spcAft>
                <a:spcPts val="0"/>
              </a:spcAft>
              <a:buSzPts val="1300"/>
              <a:buChar char="●"/>
            </a:pPr>
            <a:r>
              <a:rPr lang="en-GB"/>
              <a:t>As stated in the basics part </a:t>
            </a:r>
            <a:r>
              <a:rPr b="1" lang="en-GB"/>
              <a:t>you cannot run your planned offence </a:t>
            </a:r>
            <a:r>
              <a:rPr lang="en-GB"/>
              <a:t>(99% of the time) and your offence is now dictated by the defensive zone.</a:t>
            </a:r>
            <a:endParaRPr/>
          </a:p>
          <a:p>
            <a:pPr indent="-311150" lvl="0" marL="457200" rtl="0" algn="l">
              <a:spcBef>
                <a:spcPts val="0"/>
              </a:spcBef>
              <a:spcAft>
                <a:spcPts val="0"/>
              </a:spcAft>
              <a:buSzPts val="1300"/>
              <a:buChar char="●"/>
            </a:pPr>
            <a:r>
              <a:rPr lang="en-GB"/>
              <a:t>There is no ‘one-way’ to attack through a zone. But it may require a number of key elements. </a:t>
            </a:r>
            <a:r>
              <a:rPr b="1" lang="en-GB"/>
              <a:t>Handlers</a:t>
            </a:r>
            <a:r>
              <a:rPr lang="en-GB"/>
              <a:t>: playing with patience, throwing to the open person, throwing into space, give-go moves, and confident break throws. </a:t>
            </a:r>
            <a:r>
              <a:rPr b="1" lang="en-GB"/>
              <a:t>Cutters</a:t>
            </a:r>
            <a:r>
              <a:rPr lang="en-GB"/>
              <a:t>: finding space, occupying their defenders, calling for the disc, and recognising smart cuts.</a:t>
            </a:r>
            <a:endParaRPr/>
          </a:p>
          <a:p>
            <a:pPr indent="-311150" lvl="0" marL="457200" rtl="0" algn="l">
              <a:spcBef>
                <a:spcPts val="0"/>
              </a:spcBef>
              <a:spcAft>
                <a:spcPts val="0"/>
              </a:spcAft>
              <a:buSzPts val="1300"/>
              <a:buChar char="●"/>
            </a:pPr>
            <a:r>
              <a:rPr lang="en-GB"/>
              <a:t>Find holes/areas of weakness and exploit them quickly.</a:t>
            </a:r>
            <a:endParaRPr/>
          </a:p>
        </p:txBody>
      </p:sp>
      <p:sp>
        <p:nvSpPr>
          <p:cNvPr id="218" name="Google Shape;218;p26"/>
          <p:cNvSpPr txBox="1"/>
          <p:nvPr>
            <p:ph idx="1" type="body"/>
          </p:nvPr>
        </p:nvSpPr>
        <p:spPr>
          <a:xfrm>
            <a:off x="4464700" y="830050"/>
            <a:ext cx="3819600" cy="3981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There’s no play to describe from the playbook here as every zone will be different and will shut down </a:t>
            </a:r>
            <a:r>
              <a:rPr lang="en-GB"/>
              <a:t>different</a:t>
            </a:r>
            <a:r>
              <a:rPr lang="en-GB"/>
              <a:t> looks. </a:t>
            </a:r>
            <a:endParaRPr/>
          </a:p>
          <a:p>
            <a:pPr indent="-311150" lvl="0" marL="457200" rtl="0" algn="l">
              <a:spcBef>
                <a:spcPts val="0"/>
              </a:spcBef>
              <a:spcAft>
                <a:spcPts val="0"/>
              </a:spcAft>
              <a:buSzPts val="1300"/>
              <a:buChar char="●"/>
            </a:pPr>
            <a:r>
              <a:rPr lang="en-GB"/>
              <a:t>Having a couple people tuned in on the sideline advising the players on the pitch what areas to exploit can be very useful but be careful having too-many-cooks.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4" name="Google Shape;224;p27"/>
          <p:cNvSpPr txBox="1"/>
          <p:nvPr>
            <p:ph idx="1" type="body"/>
          </p:nvPr>
        </p:nvSpPr>
        <p:spPr>
          <a:xfrm>
            <a:off x="477800" y="4217475"/>
            <a:ext cx="7952700" cy="740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Just the first point from this match is included as a good example of using overheads and throwing to the open person against a 1-2-2 zone. The whole game was attacking a zonal defence so if you’re still unclear maybe watch through some more of the footage: https://www.youtube.com/watch?v=jeRTyOd2HeA</a:t>
            </a:r>
            <a:endParaRPr/>
          </a:p>
        </p:txBody>
      </p:sp>
      <p:pic>
        <p:nvPicPr>
          <p:cNvPr id="225" name="Google Shape;225;p27" title="SiC v SOMD @ COIQ 2019">
            <a:hlinkClick r:id="rId3"/>
          </p:cNvPr>
          <p:cNvPicPr preferRelativeResize="0"/>
          <p:nvPr/>
        </p:nvPicPr>
        <p:blipFill>
          <a:blip r:embed="rId4">
            <a:alphaModFix/>
          </a:blip>
          <a:stretch>
            <a:fillRect/>
          </a:stretch>
        </p:blipFill>
        <p:spPr>
          <a:xfrm>
            <a:off x="834600" y="264375"/>
            <a:ext cx="7456075" cy="399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203475" y="171875"/>
            <a:ext cx="3709200" cy="72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Endzone: “1 in”</a:t>
            </a:r>
            <a:endParaRPr/>
          </a:p>
        </p:txBody>
      </p:sp>
      <p:sp>
        <p:nvSpPr>
          <p:cNvPr id="231" name="Google Shape;231;p28"/>
          <p:cNvSpPr txBox="1"/>
          <p:nvPr>
            <p:ph idx="1" type="body"/>
          </p:nvPr>
        </p:nvSpPr>
        <p:spPr>
          <a:xfrm>
            <a:off x="4445325" y="4600325"/>
            <a:ext cx="4568100" cy="46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https://www.ultiplays.com/shares/Ve7wbgryV0Ul3N4VMD3D</a:t>
            </a:r>
            <a:endParaRPr/>
          </a:p>
        </p:txBody>
      </p:sp>
      <p:sp>
        <p:nvSpPr>
          <p:cNvPr id="232" name="Google Shape;232;p28"/>
          <p:cNvSpPr txBox="1"/>
          <p:nvPr>
            <p:ph idx="1" type="body"/>
          </p:nvPr>
        </p:nvSpPr>
        <p:spPr>
          <a:xfrm>
            <a:off x="168200" y="613575"/>
            <a:ext cx="4724700" cy="3020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Focuses on isolating one person in the endzone for a quick score.</a:t>
            </a:r>
            <a:endParaRPr/>
          </a:p>
          <a:p>
            <a:pPr indent="-311150" lvl="0" marL="457200" rtl="0" algn="l">
              <a:spcBef>
                <a:spcPts val="0"/>
              </a:spcBef>
              <a:spcAft>
                <a:spcPts val="0"/>
              </a:spcAft>
              <a:buSzPts val="1300"/>
              <a:buChar char="●"/>
            </a:pPr>
            <a:r>
              <a:rPr lang="en-GB"/>
              <a:t>4 out of the endzone </a:t>
            </a:r>
            <a:r>
              <a:rPr lang="en-GB"/>
              <a:t>set up</a:t>
            </a:r>
            <a:r>
              <a:rPr lang="en-GB"/>
              <a:t> as a ‘cross’. 1 middle, 1 break side, 1 open side, 1 super dump.</a:t>
            </a:r>
            <a:endParaRPr/>
          </a:p>
          <a:p>
            <a:pPr indent="-311150" lvl="0" marL="457200" rtl="0" algn="l">
              <a:spcBef>
                <a:spcPts val="0"/>
              </a:spcBef>
              <a:spcAft>
                <a:spcPts val="0"/>
              </a:spcAft>
              <a:buSzPts val="1300"/>
              <a:buChar char="●"/>
            </a:pPr>
            <a:r>
              <a:rPr lang="en-GB"/>
              <a:t>Trying to throw the easy score to the isolated player in the endzone, otherwise look at the breakside/ openside as resets or to go in and score themselves.</a:t>
            </a:r>
            <a:endParaRPr/>
          </a:p>
          <a:p>
            <a:pPr indent="-311150" lvl="0" marL="457200" rtl="0" algn="l">
              <a:spcBef>
                <a:spcPts val="0"/>
              </a:spcBef>
              <a:spcAft>
                <a:spcPts val="0"/>
              </a:spcAft>
              <a:buSzPts val="1300"/>
              <a:buChar char="●"/>
            </a:pPr>
            <a:r>
              <a:rPr lang="en-GB"/>
              <a:t>Use the super-dump to restart the offence.</a:t>
            </a:r>
            <a:endParaRPr/>
          </a:p>
          <a:p>
            <a:pPr indent="-311150" lvl="0" marL="457200" rtl="0" algn="l">
              <a:spcBef>
                <a:spcPts val="0"/>
              </a:spcBef>
              <a:spcAft>
                <a:spcPts val="0"/>
              </a:spcAft>
              <a:buSzPts val="1300"/>
              <a:buChar char="●"/>
            </a:pPr>
            <a:r>
              <a:rPr lang="en-GB"/>
              <a:t>If the play is in</a:t>
            </a:r>
            <a:r>
              <a:rPr b="1" lang="en-GB"/>
              <a:t> flow/active</a:t>
            </a:r>
            <a:r>
              <a:rPr lang="en-GB"/>
              <a:t> then the shot should be </a:t>
            </a:r>
            <a:r>
              <a:rPr b="1" lang="en-GB"/>
              <a:t>cutter initiated</a:t>
            </a:r>
            <a:r>
              <a:rPr lang="en-GB"/>
              <a:t>. If the play </a:t>
            </a:r>
            <a:r>
              <a:rPr b="1" lang="en-GB"/>
              <a:t>starts from a turnover</a:t>
            </a:r>
            <a:r>
              <a:rPr lang="en-GB"/>
              <a:t> the shot should be </a:t>
            </a:r>
            <a:r>
              <a:rPr b="1" lang="en-GB"/>
              <a:t>handler initiated.</a:t>
            </a:r>
            <a:endParaRPr b="1"/>
          </a:p>
          <a:p>
            <a:pPr indent="-311150" lvl="0" marL="457200" rtl="0" algn="l">
              <a:spcBef>
                <a:spcPts val="0"/>
              </a:spcBef>
              <a:spcAft>
                <a:spcPts val="0"/>
              </a:spcAft>
              <a:buSzPts val="1300"/>
              <a:buChar char="●"/>
            </a:pPr>
            <a:r>
              <a:rPr lang="en-GB"/>
              <a:t>Teams may try and clamp on the endzone player and leave a player outfield that is poached.</a:t>
            </a:r>
            <a:endParaRPr/>
          </a:p>
        </p:txBody>
      </p:sp>
      <p:pic>
        <p:nvPicPr>
          <p:cNvPr id="233" name="Google Shape;233;p28" title="RPReplay_Final1635602612.mp4">
            <a:hlinkClick r:id="rId3"/>
          </p:cNvPr>
          <p:cNvPicPr preferRelativeResize="0"/>
          <p:nvPr/>
        </p:nvPicPr>
        <p:blipFill>
          <a:blip r:embed="rId4">
            <a:alphaModFix/>
          </a:blip>
          <a:stretch>
            <a:fillRect/>
          </a:stretch>
        </p:blipFill>
        <p:spPr>
          <a:xfrm>
            <a:off x="5035125" y="81525"/>
            <a:ext cx="3765667" cy="4518801"/>
          </a:xfrm>
          <a:prstGeom prst="rect">
            <a:avLst/>
          </a:prstGeom>
          <a:noFill/>
          <a:ln>
            <a:noFill/>
          </a:ln>
        </p:spPr>
      </p:pic>
      <p:sp>
        <p:nvSpPr>
          <p:cNvPr id="234" name="Google Shape;234;p28"/>
          <p:cNvSpPr/>
          <p:nvPr/>
        </p:nvSpPr>
        <p:spPr>
          <a:xfrm>
            <a:off x="1348650" y="3732075"/>
            <a:ext cx="2673000" cy="1042875"/>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1906050" y="3833325"/>
            <a:ext cx="121500" cy="121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1922000" y="4583675"/>
            <a:ext cx="121500" cy="121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2043250" y="4250200"/>
            <a:ext cx="121500" cy="121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2750600" y="4250200"/>
            <a:ext cx="121500" cy="121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1477375" y="4250200"/>
            <a:ext cx="121500" cy="121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2047300" y="4235025"/>
            <a:ext cx="70800" cy="70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6" name="Google Shape;246;p29"/>
          <p:cNvSpPr txBox="1"/>
          <p:nvPr>
            <p:ph idx="1" type="body"/>
          </p:nvPr>
        </p:nvSpPr>
        <p:spPr>
          <a:xfrm>
            <a:off x="396175" y="4248425"/>
            <a:ext cx="8457900" cy="65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Used the same clip that was in earlier. It’s a very simple premise for an endzone. Throw to the open-side of the isolated player.  </a:t>
            </a:r>
            <a:endParaRPr/>
          </a:p>
        </p:txBody>
      </p:sp>
      <p:pic>
        <p:nvPicPr>
          <p:cNvPr descr="Loughborough 2 vs Nottingham 1 @ YEUMIR 2017" id="247" name="Google Shape;247;p29" title="Loughborough 2 vs Nottingham 1 - YEUMIR 2017">
            <a:hlinkClick r:id="rId3"/>
          </p:cNvPr>
          <p:cNvPicPr preferRelativeResize="0"/>
          <p:nvPr/>
        </p:nvPicPr>
        <p:blipFill>
          <a:blip r:embed="rId4">
            <a:alphaModFix/>
          </a:blip>
          <a:stretch>
            <a:fillRect/>
          </a:stretch>
        </p:blipFill>
        <p:spPr>
          <a:xfrm>
            <a:off x="1155500" y="446175"/>
            <a:ext cx="7097500" cy="3802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203475" y="171875"/>
            <a:ext cx="3709200" cy="72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Endzone: “2 in”</a:t>
            </a:r>
            <a:endParaRPr/>
          </a:p>
        </p:txBody>
      </p:sp>
      <p:sp>
        <p:nvSpPr>
          <p:cNvPr id="253" name="Google Shape;253;p30"/>
          <p:cNvSpPr txBox="1"/>
          <p:nvPr>
            <p:ph idx="1" type="body"/>
          </p:nvPr>
        </p:nvSpPr>
        <p:spPr>
          <a:xfrm>
            <a:off x="4445325" y="4600325"/>
            <a:ext cx="4568100" cy="46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https://www.ultiplays.com/shares/8gqnNy97KQsreD95rqyg</a:t>
            </a:r>
            <a:endParaRPr/>
          </a:p>
        </p:txBody>
      </p:sp>
      <p:sp>
        <p:nvSpPr>
          <p:cNvPr id="254" name="Google Shape;254;p30"/>
          <p:cNvSpPr txBox="1"/>
          <p:nvPr>
            <p:ph idx="1" type="body"/>
          </p:nvPr>
        </p:nvSpPr>
        <p:spPr>
          <a:xfrm>
            <a:off x="168200" y="613575"/>
            <a:ext cx="4724700" cy="3632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So this is a type of endzone set that will normally see use against a team that is running a wall-defence when they’re defending </a:t>
            </a:r>
            <a:r>
              <a:rPr lang="en-GB"/>
              <a:t>their endzone.</a:t>
            </a:r>
            <a:endParaRPr/>
          </a:p>
          <a:p>
            <a:pPr indent="-311150" lvl="0" marL="457200" rtl="0" algn="l">
              <a:spcBef>
                <a:spcPts val="0"/>
              </a:spcBef>
              <a:spcAft>
                <a:spcPts val="0"/>
              </a:spcAft>
              <a:buSzPts val="1300"/>
              <a:buChar char="●"/>
            </a:pPr>
            <a:r>
              <a:rPr lang="en-GB"/>
              <a:t>Won’t be as effective against person-defence as clamping 2 people in the endzone is much easier.</a:t>
            </a:r>
            <a:endParaRPr/>
          </a:p>
          <a:p>
            <a:pPr indent="-311150" lvl="0" marL="457200" rtl="0" algn="l">
              <a:spcBef>
                <a:spcPts val="0"/>
              </a:spcBef>
              <a:spcAft>
                <a:spcPts val="0"/>
              </a:spcAft>
              <a:buSzPts val="1300"/>
              <a:buChar char="●"/>
            </a:pPr>
            <a:r>
              <a:rPr lang="en-GB"/>
              <a:t>2 in the endzone focus on working together, exploiting small holes in the wall, unselfish cutting to create space for your partner and using the whole width/depth of the endzone.</a:t>
            </a:r>
            <a:endParaRPr/>
          </a:p>
          <a:p>
            <a:pPr indent="-311150" lvl="0" marL="457200" rtl="0" algn="l">
              <a:spcBef>
                <a:spcPts val="0"/>
              </a:spcBef>
              <a:spcAft>
                <a:spcPts val="0"/>
              </a:spcAft>
              <a:buSzPts val="1300"/>
              <a:buChar char="●"/>
            </a:pPr>
            <a:r>
              <a:rPr lang="en-GB"/>
              <a:t>3 out of the endzone focus on swinging the disc close to the endzone, looking to score and then swinging back. Use the fact that you have an extra person to make the resets easy. Consider sneaking in the endzone when the disc is swung to the opposite side for an overhead shot</a:t>
            </a:r>
            <a:endParaRPr/>
          </a:p>
          <a:p>
            <a:pPr indent="-311150" lvl="0" marL="457200" rtl="0" algn="l">
              <a:spcBef>
                <a:spcPts val="0"/>
              </a:spcBef>
              <a:spcAft>
                <a:spcPts val="0"/>
              </a:spcAft>
              <a:buSzPts val="1300"/>
              <a:buChar char="●"/>
            </a:pPr>
            <a:r>
              <a:rPr lang="en-GB"/>
              <a:t>As playing against a zone, patience and smart, confident throw choices are key here.</a:t>
            </a:r>
            <a:endParaRPr/>
          </a:p>
        </p:txBody>
      </p:sp>
      <p:sp>
        <p:nvSpPr>
          <p:cNvPr id="255" name="Google Shape;255;p30"/>
          <p:cNvSpPr/>
          <p:nvPr/>
        </p:nvSpPr>
        <p:spPr>
          <a:xfrm>
            <a:off x="1982625" y="4148900"/>
            <a:ext cx="2339700" cy="912825"/>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2070331" y="4370919"/>
            <a:ext cx="106500" cy="106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2484483" y="4894303"/>
            <a:ext cx="106500" cy="106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2724011" y="4535715"/>
            <a:ext cx="106500" cy="106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2476080" y="4202227"/>
            <a:ext cx="106500" cy="106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2095299" y="4602413"/>
            <a:ext cx="106500" cy="106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2727556" y="4522433"/>
            <a:ext cx="62100" cy="6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0" title="BE076271-0F96-4EB4-B51C-4D1C5130B69C-25685-00001AC9F33C8A2C.mov">
            <a:hlinkClick r:id="rId3"/>
          </p:cNvPr>
          <p:cNvPicPr preferRelativeResize="0"/>
          <p:nvPr/>
        </p:nvPicPr>
        <p:blipFill>
          <a:blip r:embed="rId4">
            <a:alphaModFix/>
          </a:blip>
          <a:stretch>
            <a:fillRect/>
          </a:stretch>
        </p:blipFill>
        <p:spPr>
          <a:xfrm>
            <a:off x="4954350" y="171875"/>
            <a:ext cx="3946300" cy="44395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8" name="Google Shape;268;p31"/>
          <p:cNvSpPr txBox="1"/>
          <p:nvPr>
            <p:ph idx="1" type="body"/>
          </p:nvPr>
        </p:nvSpPr>
        <p:spPr>
          <a:xfrm>
            <a:off x="396175" y="4248425"/>
            <a:ext cx="8457900" cy="65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Takes some time. But when the offence puts two people in the endzone and attack the front and back at the same time it is an easy score.</a:t>
            </a:r>
            <a:endParaRPr/>
          </a:p>
        </p:txBody>
      </p:sp>
      <p:pic>
        <p:nvPicPr>
          <p:cNvPr descr="Men's Indoor Regionals 2019&#10;Loughborough 1 v Leicester 1&#10;Semi Final" id="269" name="Google Shape;269;p31" title="UMIR 2019: Loughborough 1 v Leicester 1 (Semi Final)">
            <a:hlinkClick r:id="rId3"/>
          </p:cNvPr>
          <p:cNvPicPr preferRelativeResize="0"/>
          <p:nvPr/>
        </p:nvPicPr>
        <p:blipFill>
          <a:blip r:embed="rId4">
            <a:alphaModFix/>
          </a:blip>
          <a:stretch>
            <a:fillRect/>
          </a:stretch>
        </p:blipFill>
        <p:spPr>
          <a:xfrm>
            <a:off x="1116088" y="260800"/>
            <a:ext cx="6911825" cy="398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328025" y="2304450"/>
            <a:ext cx="8493000" cy="2379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a:t>PREFACE</a:t>
            </a:r>
            <a:r>
              <a:rPr lang="en-GB"/>
              <a:t> - These slides are not meant to teach the plays/structures, just go over the concepts and reiterate key points. To learn the plays/structures they need to be practiced at trainings.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Everything in here has been run by a variety of teams at </a:t>
            </a:r>
            <a:r>
              <a:rPr lang="en-GB"/>
              <a:t>differing</a:t>
            </a:r>
            <a:r>
              <a:rPr lang="en-GB"/>
              <a:t> levels for various levels of success and I’ve tried to include demonstrations of the plays/structures being run in competitive games. Rarely will the plays/structures work as clearly defined so being able to adapt to the situation is key.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Practice is key. A simple offence/defence can be very effective if everyone on the team is experienced at running it.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Defence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233075" y="269625"/>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Person</a:t>
            </a:r>
            <a:endParaRPr/>
          </a:p>
        </p:txBody>
      </p:sp>
      <p:sp>
        <p:nvSpPr>
          <p:cNvPr id="280" name="Google Shape;280;p33"/>
          <p:cNvSpPr txBox="1"/>
          <p:nvPr>
            <p:ph idx="1" type="body"/>
          </p:nvPr>
        </p:nvSpPr>
        <p:spPr>
          <a:xfrm>
            <a:off x="217875" y="784850"/>
            <a:ext cx="4142700" cy="3954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Person defence indoors requires a lot of heads up awareness and agility.</a:t>
            </a:r>
            <a:endParaRPr/>
          </a:p>
          <a:p>
            <a:pPr indent="-311150" lvl="0" marL="457200" rtl="0" algn="l">
              <a:spcBef>
                <a:spcPts val="0"/>
              </a:spcBef>
              <a:spcAft>
                <a:spcPts val="0"/>
              </a:spcAft>
              <a:buSzPts val="1300"/>
              <a:buChar char="●"/>
            </a:pPr>
            <a:r>
              <a:rPr lang="en-GB"/>
              <a:t>You want to stay as close to your person as possible and always looking out for the more common overhead shots to the break-side.</a:t>
            </a:r>
            <a:endParaRPr/>
          </a:p>
          <a:p>
            <a:pPr indent="-311150" lvl="0" marL="457200" rtl="0" algn="l">
              <a:spcBef>
                <a:spcPts val="0"/>
              </a:spcBef>
              <a:spcAft>
                <a:spcPts val="0"/>
              </a:spcAft>
              <a:buSzPts val="1300"/>
              <a:buChar char="●"/>
            </a:pPr>
            <a:r>
              <a:rPr lang="en-GB"/>
              <a:t>A lot of teams like to force backhand indoors to make the more overhead (scoober) the break rather than the hammer.</a:t>
            </a:r>
            <a:endParaRPr/>
          </a:p>
          <a:p>
            <a:pPr indent="-311150" lvl="0" marL="457200" rtl="0" algn="l">
              <a:spcBef>
                <a:spcPts val="0"/>
              </a:spcBef>
              <a:spcAft>
                <a:spcPts val="0"/>
              </a:spcAft>
              <a:buSzPts val="1300"/>
              <a:buChar char="●"/>
            </a:pPr>
            <a:r>
              <a:rPr lang="en-GB"/>
              <a:t>‘Force middle’ is used </a:t>
            </a:r>
            <a:r>
              <a:rPr lang="en-GB"/>
              <a:t>as well</a:t>
            </a:r>
            <a:r>
              <a:rPr lang="en-GB"/>
              <a:t>. This requires more switching downfield as the idea is to always force the disc through the middle of the pitch, preventing the up-lines. This should not be confused with a force-middle zone.</a:t>
            </a:r>
            <a:endParaRPr/>
          </a:p>
          <a:p>
            <a:pPr indent="-311150" lvl="0" marL="457200" rtl="0" algn="l">
              <a:spcBef>
                <a:spcPts val="0"/>
              </a:spcBef>
              <a:spcAft>
                <a:spcPts val="0"/>
              </a:spcAft>
              <a:buSzPts val="1300"/>
              <a:buChar char="●"/>
            </a:pPr>
            <a:r>
              <a:rPr lang="en-GB"/>
              <a:t>Going to a clamp setup in the endzone from person defence is very common.</a:t>
            </a:r>
            <a:endParaRPr/>
          </a:p>
        </p:txBody>
      </p:sp>
      <p:pic>
        <p:nvPicPr>
          <p:cNvPr id="281" name="Google Shape;281;p33"/>
          <p:cNvPicPr preferRelativeResize="0"/>
          <p:nvPr/>
        </p:nvPicPr>
        <p:blipFill>
          <a:blip r:embed="rId3">
            <a:alphaModFix/>
          </a:blip>
          <a:stretch>
            <a:fillRect/>
          </a:stretch>
        </p:blipFill>
        <p:spPr>
          <a:xfrm>
            <a:off x="4926799" y="350325"/>
            <a:ext cx="3199200" cy="42965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233050" y="229175"/>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Endzone Clamp</a:t>
            </a:r>
            <a:endParaRPr/>
          </a:p>
        </p:txBody>
      </p:sp>
      <p:sp>
        <p:nvSpPr>
          <p:cNvPr id="287" name="Google Shape;287;p34"/>
          <p:cNvSpPr txBox="1"/>
          <p:nvPr>
            <p:ph idx="1" type="body"/>
          </p:nvPr>
        </p:nvSpPr>
        <p:spPr>
          <a:xfrm>
            <a:off x="275400" y="4466075"/>
            <a:ext cx="4485600" cy="43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https://www.ultiplays.com/shares/m65yoXYM8vTJ1OJyOo1m</a:t>
            </a:r>
            <a:endParaRPr/>
          </a:p>
        </p:txBody>
      </p:sp>
      <p:sp>
        <p:nvSpPr>
          <p:cNvPr id="288" name="Google Shape;288;p34"/>
          <p:cNvSpPr txBox="1"/>
          <p:nvPr>
            <p:ph idx="1" type="body"/>
          </p:nvPr>
        </p:nvSpPr>
        <p:spPr>
          <a:xfrm>
            <a:off x="204525" y="745425"/>
            <a:ext cx="4485600" cy="2581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‘Clamping’ the dangerous person in the endzone on either side to prevent easy break-side shots.</a:t>
            </a:r>
            <a:endParaRPr/>
          </a:p>
          <a:p>
            <a:pPr indent="-311150" lvl="0" marL="457200" rtl="0" algn="l">
              <a:spcBef>
                <a:spcPts val="0"/>
              </a:spcBef>
              <a:spcAft>
                <a:spcPts val="0"/>
              </a:spcAft>
              <a:buSzPts val="1300"/>
              <a:buChar char="●"/>
            </a:pPr>
            <a:r>
              <a:rPr lang="en-GB"/>
              <a:t>2 players either side of the isolated endzone player(s) and communicating to cover half of the endzone.</a:t>
            </a:r>
            <a:endParaRPr/>
          </a:p>
          <a:p>
            <a:pPr indent="-311150" lvl="0" marL="457200" rtl="0" algn="l">
              <a:spcBef>
                <a:spcPts val="0"/>
              </a:spcBef>
              <a:spcAft>
                <a:spcPts val="0"/>
              </a:spcAft>
              <a:buSzPts val="1300"/>
              <a:buChar char="●"/>
            </a:pPr>
            <a:r>
              <a:rPr lang="en-GB"/>
              <a:t>This can leave a player out of the endzone poached so the 3 outfield defenders need to work together to switch.</a:t>
            </a:r>
            <a:endParaRPr/>
          </a:p>
          <a:p>
            <a:pPr indent="-311150" lvl="0" marL="457200" rtl="0" algn="l">
              <a:spcBef>
                <a:spcPts val="0"/>
              </a:spcBef>
              <a:spcAft>
                <a:spcPts val="0"/>
              </a:spcAft>
              <a:buSzPts val="1300"/>
              <a:buChar char="●"/>
            </a:pPr>
            <a:r>
              <a:rPr lang="en-GB"/>
              <a:t>Definitely</a:t>
            </a:r>
            <a:r>
              <a:rPr lang="en-GB"/>
              <a:t> release the clamp if there is no-one to mark in the endzone and consider releasing the clamp if the disc gets swung back far enough that the endzone shot is less likely.  </a:t>
            </a:r>
            <a:endParaRPr/>
          </a:p>
        </p:txBody>
      </p:sp>
      <p:pic>
        <p:nvPicPr>
          <p:cNvPr id="289" name="Google Shape;289;p34" title="8C65D96B-770E-4F40-97CB-4535E63EE704-25685-00001AF370567829.mov">
            <a:hlinkClick r:id="rId3"/>
          </p:cNvPr>
          <p:cNvPicPr preferRelativeResize="0"/>
          <p:nvPr/>
        </p:nvPicPr>
        <p:blipFill>
          <a:blip r:embed="rId4">
            <a:alphaModFix/>
          </a:blip>
          <a:stretch>
            <a:fillRect/>
          </a:stretch>
        </p:blipFill>
        <p:spPr>
          <a:xfrm>
            <a:off x="4938150" y="76200"/>
            <a:ext cx="4004250" cy="495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243175" y="2494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5" name="Google Shape;295;p35"/>
          <p:cNvSpPr txBox="1"/>
          <p:nvPr>
            <p:ph idx="1" type="body"/>
          </p:nvPr>
        </p:nvSpPr>
        <p:spPr>
          <a:xfrm>
            <a:off x="324450" y="4364300"/>
            <a:ext cx="7433400" cy="532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Some nice clamping by the sussex team here to prevent some shots that might have gone up if there wasn’t a player on either side</a:t>
            </a:r>
            <a:endParaRPr/>
          </a:p>
        </p:txBody>
      </p:sp>
      <p:pic>
        <p:nvPicPr>
          <p:cNvPr descr="Men's Indoor Nationals 2020&#10;Lougborough 1 v Sussex 1&#10;Pool C" id="296" name="Google Shape;296;p35" title="UMIN 2020: Loughborough 1 v Sussex 1 (Pool C)">
            <a:hlinkClick r:id="rId3"/>
          </p:cNvPr>
          <p:cNvPicPr preferRelativeResize="0"/>
          <p:nvPr/>
        </p:nvPicPr>
        <p:blipFill>
          <a:blip r:embed="rId4">
            <a:alphaModFix/>
          </a:blip>
          <a:stretch>
            <a:fillRect/>
          </a:stretch>
        </p:blipFill>
        <p:spPr>
          <a:xfrm>
            <a:off x="1049700" y="249400"/>
            <a:ext cx="7132480" cy="411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243175" y="2494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FM Zone</a:t>
            </a:r>
            <a:endParaRPr/>
          </a:p>
        </p:txBody>
      </p:sp>
      <p:sp>
        <p:nvSpPr>
          <p:cNvPr id="302" name="Google Shape;302;p36"/>
          <p:cNvSpPr txBox="1"/>
          <p:nvPr>
            <p:ph idx="1" type="body"/>
          </p:nvPr>
        </p:nvSpPr>
        <p:spPr>
          <a:xfrm>
            <a:off x="192300" y="799775"/>
            <a:ext cx="4750800" cy="3777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Basic 2-2-1 indoor zone. 2 chase/cup, 2 mids, 1 deep. This is flexible though and the shape off the zone will change.</a:t>
            </a:r>
            <a:endParaRPr/>
          </a:p>
          <a:p>
            <a:pPr indent="-311150" lvl="0" marL="457200" rtl="0" algn="l">
              <a:spcBef>
                <a:spcPts val="0"/>
              </a:spcBef>
              <a:spcAft>
                <a:spcPts val="0"/>
              </a:spcAft>
              <a:buSzPts val="1300"/>
              <a:buChar char="●"/>
            </a:pPr>
            <a:r>
              <a:rPr lang="en-GB"/>
              <a:t>The idea is to make the offence throw a lot of passes, potentially try some low-% overheads and stop </a:t>
            </a:r>
            <a:r>
              <a:rPr lang="en-GB"/>
              <a:t>their</a:t>
            </a:r>
            <a:r>
              <a:rPr lang="en-GB"/>
              <a:t> running offensive systems.</a:t>
            </a:r>
            <a:endParaRPr/>
          </a:p>
          <a:p>
            <a:pPr indent="-311150" lvl="0" marL="457200" rtl="0" algn="l">
              <a:spcBef>
                <a:spcPts val="0"/>
              </a:spcBef>
              <a:spcAft>
                <a:spcPts val="0"/>
              </a:spcAft>
              <a:buSzPts val="1300"/>
              <a:buChar char="●"/>
            </a:pPr>
            <a:r>
              <a:rPr lang="en-GB"/>
              <a:t>Chase are active at the front, One marking the handler (forcing middle), one poaching slightly in the lane.</a:t>
            </a:r>
            <a:endParaRPr/>
          </a:p>
          <a:p>
            <a:pPr indent="-311150" lvl="0" marL="457200" rtl="0" algn="l">
              <a:spcBef>
                <a:spcPts val="0"/>
              </a:spcBef>
              <a:spcAft>
                <a:spcPts val="0"/>
              </a:spcAft>
              <a:buSzPts val="1300"/>
              <a:buChar char="●"/>
            </a:pPr>
            <a:r>
              <a:rPr lang="en-GB"/>
              <a:t>2 mids take up the middle of the pitch </a:t>
            </a:r>
            <a:r>
              <a:rPr lang="en-GB"/>
              <a:t>covering overheads into the middle and trying to dissuade passes up the pitch by marking people in their areas.</a:t>
            </a:r>
            <a:endParaRPr/>
          </a:p>
          <a:p>
            <a:pPr indent="-311150" lvl="0" marL="457200" rtl="0" algn="l">
              <a:spcBef>
                <a:spcPts val="0"/>
              </a:spcBef>
              <a:spcAft>
                <a:spcPts val="0"/>
              </a:spcAft>
              <a:buSzPts val="1300"/>
              <a:buChar char="●"/>
            </a:pPr>
            <a:r>
              <a:rPr lang="en-GB"/>
              <a:t>The deep communicates with the mids to cover all downfield players. Ensuring that all offensive players are marked out at a time.</a:t>
            </a:r>
            <a:endParaRPr/>
          </a:p>
          <a:p>
            <a:pPr indent="-311150" lvl="0" marL="457200" rtl="0" algn="l">
              <a:spcBef>
                <a:spcPts val="0"/>
              </a:spcBef>
              <a:spcAft>
                <a:spcPts val="0"/>
              </a:spcAft>
              <a:buSzPts val="1300"/>
              <a:buChar char="●"/>
            </a:pPr>
            <a:r>
              <a:rPr lang="en-GB"/>
              <a:t>Keep eyes on the disc at all times</a:t>
            </a:r>
            <a:endParaRPr/>
          </a:p>
          <a:p>
            <a:pPr indent="-311150" lvl="0" marL="457200" rtl="0" algn="l">
              <a:spcBef>
                <a:spcPts val="0"/>
              </a:spcBef>
              <a:spcAft>
                <a:spcPts val="0"/>
              </a:spcAft>
              <a:buSzPts val="1300"/>
              <a:buChar char="●"/>
            </a:pPr>
            <a:r>
              <a:rPr lang="en-GB"/>
              <a:t>Use switches to cover give-go moves</a:t>
            </a:r>
            <a:endParaRPr/>
          </a:p>
          <a:p>
            <a:pPr indent="-311150" lvl="0" marL="457200" rtl="0" algn="l">
              <a:spcBef>
                <a:spcPts val="0"/>
              </a:spcBef>
              <a:spcAft>
                <a:spcPts val="0"/>
              </a:spcAft>
              <a:buSzPts val="1300"/>
              <a:buChar char="●"/>
            </a:pPr>
            <a:r>
              <a:rPr lang="en-GB"/>
              <a:t>Slow down the offense, make them throw lots, use when ahead a couple breaks</a:t>
            </a:r>
            <a:endParaRPr/>
          </a:p>
        </p:txBody>
      </p:sp>
      <p:sp>
        <p:nvSpPr>
          <p:cNvPr id="303" name="Google Shape;303;p36"/>
          <p:cNvSpPr txBox="1"/>
          <p:nvPr>
            <p:ph idx="1" type="body"/>
          </p:nvPr>
        </p:nvSpPr>
        <p:spPr>
          <a:xfrm>
            <a:off x="290325" y="4577450"/>
            <a:ext cx="4485600" cy="43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https://www.ultiplays.com/shares/9gZQPJB8XYsvNWQ80yRR</a:t>
            </a:r>
            <a:endParaRPr/>
          </a:p>
        </p:txBody>
      </p:sp>
      <p:pic>
        <p:nvPicPr>
          <p:cNvPr id="304" name="Google Shape;304;p36" title="CFB69478-74F5-48B5-9D28-FDDC0D77C990-27223-00001C56CC8F5152.mov">
            <a:hlinkClick r:id="rId3"/>
          </p:cNvPr>
          <p:cNvPicPr preferRelativeResize="0"/>
          <p:nvPr/>
        </p:nvPicPr>
        <p:blipFill>
          <a:blip r:embed="rId4">
            <a:alphaModFix/>
          </a:blip>
          <a:stretch>
            <a:fillRect/>
          </a:stretch>
        </p:blipFill>
        <p:spPr>
          <a:xfrm>
            <a:off x="5355853" y="142275"/>
            <a:ext cx="3604422" cy="486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type="title"/>
          </p:nvPr>
        </p:nvSpPr>
        <p:spPr>
          <a:xfrm>
            <a:off x="243175" y="2494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0" name="Google Shape;310;p37"/>
          <p:cNvSpPr txBox="1"/>
          <p:nvPr>
            <p:ph idx="1" type="body"/>
          </p:nvPr>
        </p:nvSpPr>
        <p:spPr>
          <a:xfrm>
            <a:off x="790200" y="2410175"/>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Zone footage here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ph type="title"/>
          </p:nvPr>
        </p:nvSpPr>
        <p:spPr>
          <a:xfrm>
            <a:off x="222950" y="2595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Wall</a:t>
            </a:r>
            <a:endParaRPr/>
          </a:p>
        </p:txBody>
      </p:sp>
      <p:sp>
        <p:nvSpPr>
          <p:cNvPr id="316" name="Google Shape;316;p38"/>
          <p:cNvSpPr txBox="1"/>
          <p:nvPr>
            <p:ph idx="1" type="body"/>
          </p:nvPr>
        </p:nvSpPr>
        <p:spPr>
          <a:xfrm>
            <a:off x="334575" y="840800"/>
            <a:ext cx="4739400" cy="3227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 defensive endzone formation that most teams crumple into. The idea is to stop any goals and put little pressure on the offensive team.</a:t>
            </a:r>
            <a:endParaRPr/>
          </a:p>
          <a:p>
            <a:pPr indent="-311150" lvl="0" marL="457200" rtl="0" algn="l">
              <a:spcBef>
                <a:spcPts val="0"/>
              </a:spcBef>
              <a:spcAft>
                <a:spcPts val="0"/>
              </a:spcAft>
              <a:buSzPts val="1300"/>
              <a:buChar char="●"/>
            </a:pPr>
            <a:r>
              <a:rPr lang="en-GB"/>
              <a:t>Can be played 3-2 or 4-1. A wall of players and then 1 or 2 players outside putting pressure on the handlers.</a:t>
            </a:r>
            <a:endParaRPr/>
          </a:p>
          <a:p>
            <a:pPr indent="-311150" lvl="0" marL="457200" rtl="0" algn="l">
              <a:spcBef>
                <a:spcPts val="0"/>
              </a:spcBef>
              <a:spcAft>
                <a:spcPts val="0"/>
              </a:spcAft>
              <a:buSzPts val="1300"/>
              <a:buChar char="●"/>
            </a:pPr>
            <a:r>
              <a:rPr lang="en-GB"/>
              <a:t>The chase is to force normally until near the wall and then try to force into the wall.</a:t>
            </a:r>
            <a:endParaRPr/>
          </a:p>
          <a:p>
            <a:pPr indent="-311150" lvl="0" marL="457200" rtl="0" algn="l">
              <a:spcBef>
                <a:spcPts val="0"/>
              </a:spcBef>
              <a:spcAft>
                <a:spcPts val="0"/>
              </a:spcAft>
              <a:buSzPts val="1300"/>
              <a:buChar char="●"/>
            </a:pPr>
            <a:r>
              <a:rPr lang="en-GB"/>
              <a:t>Communicate in the wall, be patient, work together to cover as much of the endzone as you can.</a:t>
            </a:r>
            <a:endParaRPr/>
          </a:p>
          <a:p>
            <a:pPr indent="-311150" lvl="0" marL="457200" rtl="0" algn="l">
              <a:spcBef>
                <a:spcPts val="0"/>
              </a:spcBef>
              <a:spcAft>
                <a:spcPts val="0"/>
              </a:spcAft>
              <a:buSzPts val="1300"/>
              <a:buChar char="●"/>
            </a:pPr>
            <a:r>
              <a:rPr lang="en-GB"/>
              <a:t>Try not to get </a:t>
            </a:r>
            <a:r>
              <a:rPr lang="en-GB"/>
              <a:t>mismatched and be aware for people trying to get little dishy passes and jump in the endzone.</a:t>
            </a:r>
            <a:endParaRPr/>
          </a:p>
          <a:p>
            <a:pPr indent="-311150" lvl="0" marL="457200" rtl="0" algn="l">
              <a:spcBef>
                <a:spcPts val="0"/>
              </a:spcBef>
              <a:spcAft>
                <a:spcPts val="0"/>
              </a:spcAft>
              <a:buSzPts val="1300"/>
              <a:buChar char="●"/>
            </a:pPr>
            <a:r>
              <a:rPr lang="en-GB"/>
              <a:t>Disband the wall carefully back to a zone if the offence swings the disc far back enough.</a:t>
            </a:r>
            <a:r>
              <a:rPr lang="en-GB"/>
              <a:t> </a:t>
            </a:r>
            <a:endParaRPr/>
          </a:p>
        </p:txBody>
      </p:sp>
      <p:sp>
        <p:nvSpPr>
          <p:cNvPr id="317" name="Google Shape;317;p38"/>
          <p:cNvSpPr txBox="1"/>
          <p:nvPr>
            <p:ph idx="1" type="body"/>
          </p:nvPr>
        </p:nvSpPr>
        <p:spPr>
          <a:xfrm>
            <a:off x="222950" y="4623075"/>
            <a:ext cx="4739400" cy="47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https://www.ultiplays.com/shares/YeX3xp4Pjws6kMZmv491</a:t>
            </a:r>
            <a:endParaRPr/>
          </a:p>
        </p:txBody>
      </p:sp>
      <p:pic>
        <p:nvPicPr>
          <p:cNvPr id="318" name="Google Shape;318;p38" title="D665078A-0248-459D-BD5C-734BD0364296-26702-00001B8C31395C3F.mov">
            <a:hlinkClick r:id="rId3"/>
          </p:cNvPr>
          <p:cNvPicPr preferRelativeResize="0"/>
          <p:nvPr/>
        </p:nvPicPr>
        <p:blipFill>
          <a:blip r:embed="rId4">
            <a:alphaModFix/>
          </a:blip>
          <a:stretch>
            <a:fillRect/>
          </a:stretch>
        </p:blipFill>
        <p:spPr>
          <a:xfrm>
            <a:off x="5369350" y="96925"/>
            <a:ext cx="3631700" cy="490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222950" y="2595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4" name="Google Shape;324;p39"/>
          <p:cNvSpPr txBox="1"/>
          <p:nvPr>
            <p:ph idx="1" type="body"/>
          </p:nvPr>
        </p:nvSpPr>
        <p:spPr>
          <a:xfrm>
            <a:off x="344700" y="4457250"/>
            <a:ext cx="8071200" cy="555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Good example of 3-2 wall. </a:t>
            </a:r>
            <a:r>
              <a:rPr lang="en-GB"/>
              <a:t>Hassling</a:t>
            </a:r>
            <a:r>
              <a:rPr lang="en-GB"/>
              <a:t> the handlers and forcing a risky shot that ends in a turn. The fact the offence only had one person in the endzone may have been a contributing factor to the turn </a:t>
            </a:r>
            <a:endParaRPr/>
          </a:p>
        </p:txBody>
      </p:sp>
      <p:pic>
        <p:nvPicPr>
          <p:cNvPr descr="The 4/5 quarter-final ultimate frisbee match of university mixed indoor regionals 2021 for the East and London region. &#10;&#10;&#10;Condensed footage. Held at UEA Sportspark and recorded on 31/10/2021" id="325" name="Google Shape;325;p39" title="UEA1 V IMPERIAL1 𝙴𝙻𝚄𝚇𝙸𝚁 2021">
            <a:hlinkClick r:id="rId3"/>
          </p:cNvPr>
          <p:cNvPicPr preferRelativeResize="0"/>
          <p:nvPr/>
        </p:nvPicPr>
        <p:blipFill>
          <a:blip r:embed="rId4">
            <a:alphaModFix/>
          </a:blip>
          <a:stretch>
            <a:fillRect/>
          </a:stretch>
        </p:blipFill>
        <p:spPr>
          <a:xfrm>
            <a:off x="801900" y="182775"/>
            <a:ext cx="7277010" cy="419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NOTABLE RULES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394725" y="299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Brick rules</a:t>
            </a:r>
            <a:endParaRPr/>
          </a:p>
        </p:txBody>
      </p:sp>
      <p:sp>
        <p:nvSpPr>
          <p:cNvPr id="336" name="Google Shape;336;p41"/>
          <p:cNvSpPr txBox="1"/>
          <p:nvPr>
            <p:ph idx="1" type="body"/>
          </p:nvPr>
        </p:nvSpPr>
        <p:spPr>
          <a:xfrm>
            <a:off x="394725" y="881975"/>
            <a:ext cx="2624700" cy="326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 can brick the disc </a:t>
            </a:r>
            <a:r>
              <a:rPr lang="en-GB"/>
              <a:t>(take the disc to the brick point ⅓ of the way up the pitch, light blue oval) if the discs first point of contact is </a:t>
            </a:r>
            <a:endParaRPr/>
          </a:p>
          <a:p>
            <a:pPr indent="-311150" lvl="0" marL="457200" rtl="0" algn="l">
              <a:spcBef>
                <a:spcPts val="1200"/>
              </a:spcBef>
              <a:spcAft>
                <a:spcPts val="0"/>
              </a:spcAft>
              <a:buSzPts val="1300"/>
              <a:buAutoNum type="arabicPeriod"/>
            </a:pPr>
            <a:r>
              <a:rPr lang="en-GB"/>
              <a:t>Outside the endzone</a:t>
            </a:r>
            <a:endParaRPr/>
          </a:p>
          <a:p>
            <a:pPr indent="-311150" lvl="0" marL="457200" rtl="0" algn="l">
              <a:spcBef>
                <a:spcPts val="0"/>
              </a:spcBef>
              <a:spcAft>
                <a:spcPts val="0"/>
              </a:spcAft>
              <a:buSzPts val="1300"/>
              <a:buAutoNum type="arabicPeriod"/>
            </a:pPr>
            <a:r>
              <a:rPr lang="en-GB"/>
              <a:t>Over 2m out the back of the endzone</a:t>
            </a:r>
            <a:endParaRPr/>
          </a:p>
          <a:p>
            <a:pPr indent="0" lvl="0" marL="0" rtl="0" algn="l">
              <a:spcBef>
                <a:spcPts val="1200"/>
              </a:spcBef>
              <a:spcAft>
                <a:spcPts val="1200"/>
              </a:spcAft>
              <a:buNone/>
            </a:pPr>
            <a:r>
              <a:rPr lang="en-GB"/>
              <a:t>If the disc passes through the imaginary 2m high box (blue) around the endzone it cannot be bricked and has to be taken where it went out.</a:t>
            </a:r>
            <a:endParaRPr/>
          </a:p>
        </p:txBody>
      </p:sp>
      <p:pic>
        <p:nvPicPr>
          <p:cNvPr id="337" name="Google Shape;337;p41"/>
          <p:cNvPicPr preferRelativeResize="0"/>
          <p:nvPr/>
        </p:nvPicPr>
        <p:blipFill>
          <a:blip r:embed="rId3">
            <a:alphaModFix/>
          </a:blip>
          <a:stretch>
            <a:fillRect/>
          </a:stretch>
        </p:blipFill>
        <p:spPr>
          <a:xfrm>
            <a:off x="3119900" y="395975"/>
            <a:ext cx="5759901" cy="3379550"/>
          </a:xfrm>
          <a:prstGeom prst="rect">
            <a:avLst/>
          </a:prstGeom>
          <a:noFill/>
          <a:ln>
            <a:noFill/>
          </a:ln>
        </p:spPr>
      </p:pic>
      <p:sp>
        <p:nvSpPr>
          <p:cNvPr id="338" name="Google Shape;338;p41"/>
          <p:cNvSpPr txBox="1"/>
          <p:nvPr>
            <p:ph idx="1" type="body"/>
          </p:nvPr>
        </p:nvSpPr>
        <p:spPr>
          <a:xfrm>
            <a:off x="253500" y="4147175"/>
            <a:ext cx="8273700" cy="807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b="1" lang="en-GB"/>
              <a:t>TAKE NOTE: </a:t>
            </a:r>
            <a:r>
              <a:rPr lang="en-GB"/>
              <a:t>“If a ‘valid pull’ initially contacts the playing field and never becomes out-of-bounds, the thrower must establish the pivot where the disc stops, even if that point is in their defending end zone”. I.e if you attempt to catch the pull and accidentally knock it down and it rolls away you take it from where it ends up.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Offence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172425" y="219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Dead disc/Live disc checks.</a:t>
            </a:r>
            <a:endParaRPr/>
          </a:p>
        </p:txBody>
      </p:sp>
      <p:sp>
        <p:nvSpPr>
          <p:cNvPr id="344" name="Google Shape;344;p42"/>
          <p:cNvSpPr txBox="1"/>
          <p:nvPr>
            <p:ph idx="1" type="body"/>
          </p:nvPr>
        </p:nvSpPr>
        <p:spPr>
          <a:xfrm>
            <a:off x="404850" y="828625"/>
            <a:ext cx="7505700" cy="1147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“10.1. Whenever play stops during a point for a </a:t>
            </a:r>
            <a:r>
              <a:rPr b="1" lang="en-GB"/>
              <a:t>foul, violation, contested turnover,specified turnover, contested goal,stoppage, discussion</a:t>
            </a:r>
            <a:r>
              <a:rPr lang="en-GB"/>
              <a:t>, or at the completion of a </a:t>
            </a:r>
            <a:r>
              <a:rPr b="1" lang="en-GB"/>
              <a:t>time-out</a:t>
            </a:r>
            <a:r>
              <a:rPr lang="en-GB"/>
              <a:t>, play must restart as quickly as possible with a check.”</a:t>
            </a:r>
            <a:endParaRPr/>
          </a:p>
          <a:p>
            <a:pPr indent="0" lvl="0" marL="0" rtl="0" algn="l">
              <a:spcBef>
                <a:spcPts val="1200"/>
              </a:spcBef>
              <a:spcAft>
                <a:spcPts val="1200"/>
              </a:spcAft>
              <a:buNone/>
            </a:pPr>
            <a:r>
              <a:rPr lang="en-GB"/>
              <a:t>Check occurs with nearest defender or ground if no defenders are nearby.</a:t>
            </a:r>
            <a:endParaRPr/>
          </a:p>
        </p:txBody>
      </p:sp>
      <p:sp>
        <p:nvSpPr>
          <p:cNvPr id="345" name="Google Shape;345;p42"/>
          <p:cNvSpPr txBox="1"/>
          <p:nvPr>
            <p:ph idx="1" type="body"/>
          </p:nvPr>
        </p:nvSpPr>
        <p:spPr>
          <a:xfrm>
            <a:off x="456200" y="2052150"/>
            <a:ext cx="7505700" cy="174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disc does not need to be checked in after these times:</a:t>
            </a:r>
            <a:endParaRPr/>
          </a:p>
          <a:p>
            <a:pPr indent="-311150" lvl="0" marL="457200" rtl="0" algn="l">
              <a:spcBef>
                <a:spcPts val="1200"/>
              </a:spcBef>
              <a:spcAft>
                <a:spcPts val="0"/>
              </a:spcAft>
              <a:buSzPts val="1300"/>
              <a:buChar char="●"/>
            </a:pPr>
            <a:r>
              <a:rPr lang="en-GB"/>
              <a:t>Contact call</a:t>
            </a:r>
            <a:endParaRPr/>
          </a:p>
          <a:p>
            <a:pPr indent="-311150" lvl="0" marL="457200" rtl="0" algn="l">
              <a:spcBef>
                <a:spcPts val="0"/>
              </a:spcBef>
              <a:spcAft>
                <a:spcPts val="0"/>
              </a:spcAft>
              <a:buSzPts val="1300"/>
              <a:buChar char="●"/>
            </a:pPr>
            <a:r>
              <a:rPr lang="en-GB"/>
              <a:t>Travel call that doesn’t stop the game</a:t>
            </a:r>
            <a:endParaRPr/>
          </a:p>
          <a:p>
            <a:pPr indent="-311150" lvl="0" marL="457200" rtl="0" algn="l">
              <a:spcBef>
                <a:spcPts val="0"/>
              </a:spcBef>
              <a:spcAft>
                <a:spcPts val="0"/>
              </a:spcAft>
              <a:buSzPts val="1300"/>
              <a:buChar char="●"/>
            </a:pPr>
            <a:r>
              <a:rPr lang="en-GB"/>
              <a:t>Establishing play after a player caught the disc in-bounds but momentum carried them out</a:t>
            </a:r>
            <a:endParaRPr/>
          </a:p>
          <a:p>
            <a:pPr indent="0" lvl="0" marL="0" rtl="0" algn="l">
              <a:spcBef>
                <a:spcPts val="1200"/>
              </a:spcBef>
              <a:spcAft>
                <a:spcPts val="1200"/>
              </a:spcAft>
              <a:buNone/>
            </a:pPr>
            <a:r>
              <a:rPr lang="en-GB"/>
              <a:t>Only a pivot point needs to be established.</a:t>
            </a:r>
            <a:endParaRPr/>
          </a:p>
        </p:txBody>
      </p:sp>
      <p:sp>
        <p:nvSpPr>
          <p:cNvPr id="346" name="Google Shape;346;p42"/>
          <p:cNvSpPr txBox="1"/>
          <p:nvPr/>
        </p:nvSpPr>
        <p:spPr>
          <a:xfrm>
            <a:off x="565875" y="3795450"/>
            <a:ext cx="7782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Calibri"/>
                <a:ea typeface="Calibri"/>
                <a:cs typeface="Calibri"/>
                <a:sym typeface="Calibri"/>
              </a:rPr>
              <a:t>If in doubt - read the rules: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GB" sz="1300">
                <a:latin typeface="Calibri"/>
                <a:ea typeface="Calibri"/>
                <a:cs typeface="Calibri"/>
                <a:sym typeface="Calibri"/>
              </a:rPr>
              <a:t>https://www.ukultimate.com/system/files/UKU%20Rules%20of%20Indoor%20Ultimate%202021-24.docx.pdf</a:t>
            </a:r>
            <a:endParaRPr sz="13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3"/>
          <p:cNvSpPr txBox="1"/>
          <p:nvPr>
            <p:ph type="title"/>
          </p:nvPr>
        </p:nvSpPr>
        <p:spPr>
          <a:xfrm>
            <a:off x="172425" y="219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Endzone</a:t>
            </a:r>
            <a:endParaRPr/>
          </a:p>
        </p:txBody>
      </p:sp>
      <p:sp>
        <p:nvSpPr>
          <p:cNvPr id="352" name="Google Shape;352;p43"/>
          <p:cNvSpPr txBox="1"/>
          <p:nvPr>
            <p:ph idx="1" type="body"/>
          </p:nvPr>
        </p:nvSpPr>
        <p:spPr>
          <a:xfrm>
            <a:off x="404850" y="828625"/>
            <a:ext cx="7505700" cy="114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On offence, only one part of the </a:t>
            </a:r>
            <a:r>
              <a:rPr lang="en-GB"/>
              <a:t>scorer</a:t>
            </a:r>
            <a:r>
              <a:rPr lang="en-GB"/>
              <a:t> needs to touch the </a:t>
            </a:r>
            <a:r>
              <a:rPr lang="en-GB"/>
              <a:t>ground</a:t>
            </a:r>
            <a:r>
              <a:rPr lang="en-GB"/>
              <a:t> in the endzone. This can be used to make the endzone ‘larger’ by catching a disc further out from the </a:t>
            </a:r>
            <a:r>
              <a:rPr lang="en-GB"/>
              <a:t>endzone</a:t>
            </a:r>
            <a:r>
              <a:rPr lang="en-GB"/>
              <a:t> and </a:t>
            </a:r>
            <a:r>
              <a:rPr lang="en-GB"/>
              <a:t>trailing</a:t>
            </a:r>
            <a:r>
              <a:rPr lang="en-GB"/>
              <a:t> a leg in-bounds. </a:t>
            </a:r>
            <a:endParaRPr/>
          </a:p>
          <a:p>
            <a:pPr indent="0" lvl="0" marL="0" rtl="0" algn="l">
              <a:spcBef>
                <a:spcPts val="1200"/>
              </a:spcBef>
              <a:spcAft>
                <a:spcPts val="1200"/>
              </a:spcAft>
              <a:buNone/>
            </a:pPr>
            <a:r>
              <a:rPr lang="en-GB"/>
              <a:t>This can lead to the strategy of </a:t>
            </a:r>
            <a:r>
              <a:rPr lang="en-GB"/>
              <a:t>straddling</a:t>
            </a:r>
            <a:r>
              <a:rPr lang="en-GB"/>
              <a:t> the endzone line and then raising the leg in the playing </a:t>
            </a:r>
            <a:r>
              <a:rPr lang="en-GB"/>
              <a:t>field.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6"/>
          <p:cNvSpPr txBox="1"/>
          <p:nvPr>
            <p:ph type="title"/>
          </p:nvPr>
        </p:nvSpPr>
        <p:spPr>
          <a:xfrm>
            <a:off x="344200" y="310025"/>
            <a:ext cx="3709200" cy="55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Basics</a:t>
            </a:r>
            <a:endParaRPr/>
          </a:p>
        </p:txBody>
      </p:sp>
      <p:sp>
        <p:nvSpPr>
          <p:cNvPr id="145" name="Google Shape;145;p16"/>
          <p:cNvSpPr txBox="1"/>
          <p:nvPr>
            <p:ph idx="1" type="body"/>
          </p:nvPr>
        </p:nvSpPr>
        <p:spPr>
          <a:xfrm>
            <a:off x="344200" y="908150"/>
            <a:ext cx="3558300" cy="393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solidFill>
                  <a:srgbClr val="FF9900"/>
                </a:solidFill>
              </a:rPr>
              <a:t>^</a:t>
            </a:r>
            <a:r>
              <a:rPr lang="en-GB" sz="1400"/>
              <a:t> is the HANDLER</a:t>
            </a:r>
            <a:endParaRPr sz="1400"/>
          </a:p>
          <a:p>
            <a:pPr indent="-317500" lvl="0" marL="457200" rtl="0" algn="l">
              <a:spcBef>
                <a:spcPts val="0"/>
              </a:spcBef>
              <a:spcAft>
                <a:spcPts val="0"/>
              </a:spcAft>
              <a:buSzPts val="1400"/>
              <a:buChar char="●"/>
            </a:pPr>
            <a:r>
              <a:rPr lang="en-GB" sz="1400">
                <a:solidFill>
                  <a:srgbClr val="FF9900"/>
                </a:solidFill>
              </a:rPr>
              <a:t>X </a:t>
            </a:r>
            <a:r>
              <a:rPr lang="en-GB" sz="1400"/>
              <a:t>is</a:t>
            </a:r>
            <a:r>
              <a:rPr lang="en-GB" sz="1400"/>
              <a:t> the RESET/dump/other handler </a:t>
            </a:r>
            <a:endParaRPr sz="1400"/>
          </a:p>
          <a:p>
            <a:pPr indent="-317500" lvl="0" marL="457200" rtl="0" algn="l">
              <a:spcBef>
                <a:spcPts val="0"/>
              </a:spcBef>
              <a:spcAft>
                <a:spcPts val="0"/>
              </a:spcAft>
              <a:buSzPts val="1400"/>
              <a:buChar char="●"/>
            </a:pPr>
            <a:r>
              <a:rPr lang="en-GB" sz="1400"/>
              <a:t>STACK is circled in </a:t>
            </a:r>
            <a:r>
              <a:rPr lang="en-GB" sz="1400">
                <a:solidFill>
                  <a:srgbClr val="FF9900"/>
                </a:solidFill>
              </a:rPr>
              <a:t>0</a:t>
            </a:r>
            <a:endParaRPr sz="1400">
              <a:solidFill>
                <a:srgbClr val="FF9900"/>
              </a:solidFill>
            </a:endParaRPr>
          </a:p>
          <a:p>
            <a:pPr indent="-317500" lvl="0" marL="457200" rtl="0" algn="l">
              <a:spcBef>
                <a:spcPts val="0"/>
              </a:spcBef>
              <a:spcAft>
                <a:spcPts val="0"/>
              </a:spcAft>
              <a:buClr>
                <a:srgbClr val="000000"/>
              </a:buClr>
              <a:buSzPts val="1400"/>
              <a:buChar char="●"/>
            </a:pPr>
            <a:r>
              <a:rPr lang="en-GB" sz="1400">
                <a:solidFill>
                  <a:srgbClr val="000000"/>
                </a:solidFill>
              </a:rPr>
              <a:t>UP-LINE is going from the under space to the deep space on the open side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CLEAR OUT means to leave the cutting lane or under space into the stack or the deep space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Traditionally</a:t>
            </a:r>
            <a:r>
              <a:rPr lang="en-GB" sz="1400">
                <a:solidFill>
                  <a:srgbClr val="000000"/>
                </a:solidFill>
              </a:rPr>
              <a:t> run you offence until ⅔ up the pitch and then get into and endzone set</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Fast, confident cuts to get the disc, then clearing out into the stack/deep space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Look for a reset option on a high stall</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Use overheads to the break side</a:t>
            </a:r>
            <a:endParaRPr sz="1400">
              <a:solidFill>
                <a:srgbClr val="000000"/>
              </a:solidFill>
            </a:endParaRPr>
          </a:p>
        </p:txBody>
      </p:sp>
      <p:pic>
        <p:nvPicPr>
          <p:cNvPr id="146" name="Google Shape;146;p16"/>
          <p:cNvPicPr preferRelativeResize="0"/>
          <p:nvPr/>
        </p:nvPicPr>
        <p:blipFill>
          <a:blip r:embed="rId3">
            <a:alphaModFix/>
          </a:blip>
          <a:stretch>
            <a:fillRect/>
          </a:stretch>
        </p:blipFill>
        <p:spPr>
          <a:xfrm>
            <a:off x="3991275" y="2118275"/>
            <a:ext cx="4836374" cy="2720474"/>
          </a:xfrm>
          <a:prstGeom prst="rect">
            <a:avLst/>
          </a:prstGeom>
          <a:noFill/>
          <a:ln>
            <a:noFill/>
          </a:ln>
        </p:spPr>
      </p:pic>
      <p:pic>
        <p:nvPicPr>
          <p:cNvPr id="147" name="Google Shape;147;p16"/>
          <p:cNvPicPr preferRelativeResize="0"/>
          <p:nvPr/>
        </p:nvPicPr>
        <p:blipFill>
          <a:blip r:embed="rId4">
            <a:alphaModFix/>
          </a:blip>
          <a:stretch>
            <a:fillRect/>
          </a:stretch>
        </p:blipFill>
        <p:spPr>
          <a:xfrm>
            <a:off x="4528350" y="263775"/>
            <a:ext cx="3938709" cy="18134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344200" y="310025"/>
            <a:ext cx="4517700" cy="55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Basics 2: slightly less basic</a:t>
            </a:r>
            <a:endParaRPr/>
          </a:p>
        </p:txBody>
      </p:sp>
      <p:sp>
        <p:nvSpPr>
          <p:cNvPr id="153" name="Google Shape;153;p17"/>
          <p:cNvSpPr txBox="1"/>
          <p:nvPr>
            <p:ph idx="1" type="body"/>
          </p:nvPr>
        </p:nvSpPr>
        <p:spPr>
          <a:xfrm>
            <a:off x="344200" y="908150"/>
            <a:ext cx="8233800" cy="27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GB"/>
              <a:t>If you are ‘faked’ (handler fakes a throw whilst looking at you) it means they want you to cut somewhere and move! Often it’s because they want you to clear out of a space for someone else to be moving into.</a:t>
            </a:r>
            <a:endParaRPr/>
          </a:p>
          <a:p>
            <a:pPr indent="-311150" lvl="0" marL="457200" rtl="0" algn="l">
              <a:spcBef>
                <a:spcPts val="0"/>
              </a:spcBef>
              <a:spcAft>
                <a:spcPts val="0"/>
              </a:spcAft>
              <a:buSzPts val="1300"/>
              <a:buChar char="●"/>
            </a:pPr>
            <a:r>
              <a:rPr lang="en-GB"/>
              <a:t>When we cut deep we want to be cutting towards the corners of the endzone and then ‘bouncing’ (counter-cutting to the other side of the endzone) to give our thrower 2 clear options. This is also called a ‘7 cut’ as it looks like the number 7 from above.</a:t>
            </a:r>
            <a:endParaRPr/>
          </a:p>
          <a:p>
            <a:pPr indent="-311150" lvl="0" marL="457200" rtl="0" algn="l">
              <a:spcBef>
                <a:spcPts val="0"/>
              </a:spcBef>
              <a:spcAft>
                <a:spcPts val="0"/>
              </a:spcAft>
              <a:buSzPts val="1300"/>
              <a:buChar char="●"/>
            </a:pPr>
            <a:r>
              <a:rPr lang="en-GB"/>
              <a:t>When the other team is playing a </a:t>
            </a:r>
            <a:r>
              <a:rPr b="1" lang="en-GB"/>
              <a:t>ZONE DEFENCE </a:t>
            </a:r>
            <a:r>
              <a:rPr lang="en-GB"/>
              <a:t>then you normally </a:t>
            </a:r>
            <a:r>
              <a:rPr b="1" lang="en-GB"/>
              <a:t>CANNOT RUN YOUR PLANNED OFFENCE. </a:t>
            </a:r>
            <a:r>
              <a:rPr lang="en-GB"/>
              <a:t> The other team is trying to clog up your throwing lanes making cutting harder. Find some space, be an option for your handlers, call for the disc, back your throwers to make the right decisions and work the disc up patiently.</a:t>
            </a:r>
            <a:endParaRPr/>
          </a:p>
          <a:p>
            <a:pPr indent="-311150" lvl="0" marL="457200" rtl="0" algn="l">
              <a:spcBef>
                <a:spcPts val="0"/>
              </a:spcBef>
              <a:spcAft>
                <a:spcPts val="0"/>
              </a:spcAft>
              <a:buSzPts val="1300"/>
              <a:buChar char="●"/>
            </a:pPr>
            <a:r>
              <a:rPr lang="en-GB"/>
              <a:t>If you are </a:t>
            </a:r>
            <a:r>
              <a:rPr b="1" lang="en-GB"/>
              <a:t>Poached </a:t>
            </a:r>
            <a:r>
              <a:rPr lang="en-GB"/>
              <a:t> it means your defender has left you unmarked to help mark another player/position. If you are poached you should </a:t>
            </a:r>
            <a:r>
              <a:rPr b="1" lang="en-GB"/>
              <a:t>go and get the disc. </a:t>
            </a:r>
            <a:r>
              <a:rPr lang="en-GB"/>
              <a:t>You have no defender so it should be an easy throw and you will then force a defender to come and stall you. Freeing up space on the pitch.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282525" y="25835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Vert</a:t>
            </a:r>
            <a:endParaRPr/>
          </a:p>
        </p:txBody>
      </p:sp>
      <p:sp>
        <p:nvSpPr>
          <p:cNvPr id="159" name="Google Shape;159;p18"/>
          <p:cNvSpPr txBox="1"/>
          <p:nvPr>
            <p:ph idx="1" type="body"/>
          </p:nvPr>
        </p:nvSpPr>
        <p:spPr>
          <a:xfrm>
            <a:off x="4496100" y="3304950"/>
            <a:ext cx="4428900" cy="60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https://www.ultiplays.com/shares/Yeo4EXe4QMUmgdaRPMgd</a:t>
            </a:r>
            <a:endParaRPr/>
          </a:p>
        </p:txBody>
      </p:sp>
      <p:pic>
        <p:nvPicPr>
          <p:cNvPr id="160" name="Google Shape;160;p18" title="F32A609E-C2DB-4834-9C90-3C128BC2B9C4-19926-000014CFC4E6CD67.mov">
            <a:hlinkClick r:id="rId3"/>
          </p:cNvPr>
          <p:cNvPicPr preferRelativeResize="0"/>
          <p:nvPr/>
        </p:nvPicPr>
        <p:blipFill>
          <a:blip r:embed="rId4">
            <a:alphaModFix/>
          </a:blip>
          <a:stretch>
            <a:fillRect/>
          </a:stretch>
        </p:blipFill>
        <p:spPr>
          <a:xfrm>
            <a:off x="2968650" y="248325"/>
            <a:ext cx="5920175" cy="3171525"/>
          </a:xfrm>
          <a:prstGeom prst="rect">
            <a:avLst/>
          </a:prstGeom>
          <a:noFill/>
          <a:ln>
            <a:noFill/>
          </a:ln>
        </p:spPr>
      </p:pic>
      <p:sp>
        <p:nvSpPr>
          <p:cNvPr id="161" name="Google Shape;161;p18"/>
          <p:cNvSpPr txBox="1"/>
          <p:nvPr/>
        </p:nvSpPr>
        <p:spPr>
          <a:xfrm>
            <a:off x="5267025" y="4137075"/>
            <a:ext cx="29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2" name="Google Shape;162;p18"/>
          <p:cNvSpPr txBox="1"/>
          <p:nvPr>
            <p:ph idx="1" type="body"/>
          </p:nvPr>
        </p:nvSpPr>
        <p:spPr>
          <a:xfrm>
            <a:off x="343800" y="827675"/>
            <a:ext cx="2552100" cy="267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Basic, starter offence</a:t>
            </a:r>
            <a:endParaRPr/>
          </a:p>
          <a:p>
            <a:pPr indent="-311150" lvl="0" marL="457200" rtl="0" algn="l">
              <a:spcBef>
                <a:spcPts val="0"/>
              </a:spcBef>
              <a:spcAft>
                <a:spcPts val="0"/>
              </a:spcAft>
              <a:buSzPts val="1300"/>
              <a:buChar char="●"/>
            </a:pPr>
            <a:r>
              <a:rPr lang="en-GB"/>
              <a:t>2 handlers, 3 cutters in a stack. Unless you are back in your own endzone, where 1 handler/4 cutters gives you more under space to work with.</a:t>
            </a:r>
            <a:endParaRPr/>
          </a:p>
          <a:p>
            <a:pPr indent="-311150" lvl="0" marL="457200" rtl="0" algn="l">
              <a:spcBef>
                <a:spcPts val="0"/>
              </a:spcBef>
              <a:spcAft>
                <a:spcPts val="0"/>
              </a:spcAft>
              <a:buSzPts val="1300"/>
              <a:buChar char="●"/>
            </a:pPr>
            <a:r>
              <a:rPr lang="en-GB"/>
              <a:t>Cut hard to get the disc, clear out just as hard.</a:t>
            </a:r>
            <a:endParaRPr/>
          </a:p>
          <a:p>
            <a:pPr indent="-311150" lvl="0" marL="457200" rtl="0" algn="l">
              <a:spcBef>
                <a:spcPts val="0"/>
              </a:spcBef>
              <a:spcAft>
                <a:spcPts val="0"/>
              </a:spcAft>
              <a:buSzPts val="1300"/>
              <a:buChar char="●"/>
            </a:pPr>
            <a:r>
              <a:rPr lang="en-GB"/>
              <a:t>Use deep options, don’t only cut under.</a:t>
            </a:r>
            <a:endParaRPr/>
          </a:p>
        </p:txBody>
      </p:sp>
      <p:sp>
        <p:nvSpPr>
          <p:cNvPr id="163" name="Google Shape;163;p18"/>
          <p:cNvSpPr txBox="1"/>
          <p:nvPr>
            <p:ph idx="1" type="body"/>
          </p:nvPr>
        </p:nvSpPr>
        <p:spPr>
          <a:xfrm>
            <a:off x="343800" y="3918975"/>
            <a:ext cx="8019000" cy="83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Relatively simple to understand and run but it’s very easy to play badly (make poor decisions, weak cuts) and easy for </a:t>
            </a:r>
            <a:r>
              <a:rPr lang="en-GB"/>
              <a:t>experienced teams to defend.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*Video showing vert working here*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333150" y="29885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Junior vert</a:t>
            </a:r>
            <a:endParaRPr/>
          </a:p>
        </p:txBody>
      </p:sp>
      <p:sp>
        <p:nvSpPr>
          <p:cNvPr id="174" name="Google Shape;174;p20"/>
          <p:cNvSpPr txBox="1"/>
          <p:nvPr>
            <p:ph idx="1" type="body"/>
          </p:nvPr>
        </p:nvSpPr>
        <p:spPr>
          <a:xfrm>
            <a:off x="333150" y="891425"/>
            <a:ext cx="2534100" cy="340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A modified vert form that minimises clogging up throwing lanes and keeps the number of options high.</a:t>
            </a:r>
            <a:endParaRPr/>
          </a:p>
          <a:p>
            <a:pPr indent="-311150" lvl="0" marL="457200" rtl="0" algn="l">
              <a:spcBef>
                <a:spcPts val="0"/>
              </a:spcBef>
              <a:spcAft>
                <a:spcPts val="0"/>
              </a:spcAft>
              <a:buSzPts val="1300"/>
              <a:buChar char="●"/>
            </a:pPr>
            <a:r>
              <a:rPr lang="en-GB"/>
              <a:t>Like a full pitch weave around the front of stack ‘lemon’.</a:t>
            </a:r>
            <a:endParaRPr/>
          </a:p>
          <a:p>
            <a:pPr indent="-311150" lvl="0" marL="457200" rtl="0" algn="l">
              <a:spcBef>
                <a:spcPts val="0"/>
              </a:spcBef>
              <a:spcAft>
                <a:spcPts val="0"/>
              </a:spcAft>
              <a:buSzPts val="1300"/>
              <a:buChar char="●"/>
            </a:pPr>
            <a:r>
              <a:rPr lang="en-GB"/>
              <a:t>Should be constantly running when in the weave and always aware for the disc.</a:t>
            </a:r>
            <a:endParaRPr/>
          </a:p>
          <a:p>
            <a:pPr indent="-311150" lvl="0" marL="457200" rtl="0" algn="l">
              <a:spcBef>
                <a:spcPts val="0"/>
              </a:spcBef>
              <a:spcAft>
                <a:spcPts val="0"/>
              </a:spcAft>
              <a:buSzPts val="1300"/>
              <a:buChar char="●"/>
            </a:pPr>
            <a:r>
              <a:rPr lang="en-GB"/>
              <a:t>Reset throw is an overhead space throw to the </a:t>
            </a:r>
            <a:r>
              <a:rPr lang="en-GB"/>
              <a:t>lemon</a:t>
            </a:r>
            <a:r>
              <a:rPr lang="en-GB"/>
              <a:t> when the stall is high(5-6).</a:t>
            </a:r>
            <a:endParaRPr/>
          </a:p>
        </p:txBody>
      </p:sp>
      <p:pic>
        <p:nvPicPr>
          <p:cNvPr id="175" name="Google Shape;175;p20" title="45ABA562-0201-486F-A0CB-592FBAE84606-5043-000004F69EA37A46.mov">
            <a:hlinkClick r:id="rId3"/>
          </p:cNvPr>
          <p:cNvPicPr preferRelativeResize="0"/>
          <p:nvPr/>
        </p:nvPicPr>
        <p:blipFill>
          <a:blip r:embed="rId4">
            <a:alphaModFix/>
          </a:blip>
          <a:stretch>
            <a:fillRect/>
          </a:stretch>
        </p:blipFill>
        <p:spPr>
          <a:xfrm>
            <a:off x="2996025" y="298850"/>
            <a:ext cx="5856050" cy="3071375"/>
          </a:xfrm>
          <a:prstGeom prst="rect">
            <a:avLst/>
          </a:prstGeom>
          <a:noFill/>
          <a:ln>
            <a:noFill/>
          </a:ln>
        </p:spPr>
      </p:pic>
      <p:sp>
        <p:nvSpPr>
          <p:cNvPr id="176" name="Google Shape;176;p20"/>
          <p:cNvSpPr txBox="1"/>
          <p:nvPr/>
        </p:nvSpPr>
        <p:spPr>
          <a:xfrm>
            <a:off x="4687775" y="3294025"/>
            <a:ext cx="4164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chemeClr val="dk2"/>
                </a:solidFill>
                <a:latin typeface="Calibri"/>
                <a:ea typeface="Calibri"/>
                <a:cs typeface="Calibri"/>
                <a:sym typeface="Calibri"/>
              </a:rPr>
              <a:t>https://www.ultiplays.com/shares/m65R8xBjrrFry6xJV42n</a:t>
            </a:r>
            <a:endParaRPr sz="1300">
              <a:solidFill>
                <a:schemeClr val="dk2"/>
              </a:solidFill>
              <a:latin typeface="Calibri"/>
              <a:ea typeface="Calibri"/>
              <a:cs typeface="Calibri"/>
              <a:sym typeface="Calibri"/>
            </a:endParaRPr>
          </a:p>
        </p:txBody>
      </p:sp>
      <p:sp>
        <p:nvSpPr>
          <p:cNvPr id="177" name="Google Shape;177;p20"/>
          <p:cNvSpPr txBox="1"/>
          <p:nvPr>
            <p:ph idx="1" type="body"/>
          </p:nvPr>
        </p:nvSpPr>
        <p:spPr>
          <a:xfrm>
            <a:off x="505800" y="4440825"/>
            <a:ext cx="8031600" cy="43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 high intensity offence that relies upon precision throwing to the open </a:t>
            </a:r>
            <a:r>
              <a:rPr lang="en-GB"/>
              <a:t>person</a:t>
            </a:r>
            <a:r>
              <a:rPr lang="en-GB"/>
              <a:t> when they are free.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Loughborough 2 vs Nottingham 1 @ YEUMIR 2017" id="182" name="Google Shape;182;p21" title="Loughborough 2 vs Nottingham 1 - YEUMIR 2017">
            <a:hlinkClick r:id="rId3"/>
          </p:cNvPr>
          <p:cNvPicPr preferRelativeResize="0"/>
          <p:nvPr/>
        </p:nvPicPr>
        <p:blipFill>
          <a:blip r:embed="rId4">
            <a:alphaModFix/>
          </a:blip>
          <a:stretch>
            <a:fillRect/>
          </a:stretch>
        </p:blipFill>
        <p:spPr>
          <a:xfrm>
            <a:off x="862450" y="425950"/>
            <a:ext cx="7097500" cy="3802250"/>
          </a:xfrm>
          <a:prstGeom prst="rect">
            <a:avLst/>
          </a:prstGeom>
          <a:noFill/>
          <a:ln>
            <a:noFill/>
          </a:ln>
        </p:spPr>
      </p:pic>
      <p:sp>
        <p:nvSpPr>
          <p:cNvPr id="183" name="Google Shape;183;p21"/>
          <p:cNvSpPr txBox="1"/>
          <p:nvPr>
            <p:ph idx="1" type="body"/>
          </p:nvPr>
        </p:nvSpPr>
        <p:spPr>
          <a:xfrm>
            <a:off x="395400" y="4278825"/>
            <a:ext cx="8031600" cy="537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From the start and from about 3:20 in are examples of it being run but don’t include the up-line throw. Good endzone offence on show </a:t>
            </a:r>
            <a:r>
              <a:rPr lang="en-GB"/>
              <a:t>as well</a:t>
            </a:r>
            <a:r>
              <a:rPr lang="en-GB"/>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